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4"/>
  </p:sldMasterIdLst>
  <p:notesMasterIdLst>
    <p:notesMasterId r:id="rId43"/>
  </p:notesMasterIdLst>
  <p:handoutMasterIdLst>
    <p:handoutMasterId r:id="rId44"/>
  </p:handoutMasterIdLst>
  <p:sldIdLst>
    <p:sldId id="258" r:id="rId5"/>
    <p:sldId id="304" r:id="rId6"/>
    <p:sldId id="352" r:id="rId7"/>
    <p:sldId id="312" r:id="rId8"/>
    <p:sldId id="322" r:id="rId9"/>
    <p:sldId id="315" r:id="rId10"/>
    <p:sldId id="319" r:id="rId11"/>
    <p:sldId id="317" r:id="rId12"/>
    <p:sldId id="314" r:id="rId13"/>
    <p:sldId id="320" r:id="rId14"/>
    <p:sldId id="343" r:id="rId15"/>
    <p:sldId id="318" r:id="rId16"/>
    <p:sldId id="323" r:id="rId17"/>
    <p:sldId id="344" r:id="rId18"/>
    <p:sldId id="345" r:id="rId19"/>
    <p:sldId id="325" r:id="rId20"/>
    <p:sldId id="336" r:id="rId21"/>
    <p:sldId id="332" r:id="rId22"/>
    <p:sldId id="348" r:id="rId23"/>
    <p:sldId id="331" r:id="rId24"/>
    <p:sldId id="334" r:id="rId25"/>
    <p:sldId id="346" r:id="rId26"/>
    <p:sldId id="349" r:id="rId27"/>
    <p:sldId id="333" r:id="rId28"/>
    <p:sldId id="335" r:id="rId29"/>
    <p:sldId id="337" r:id="rId30"/>
    <p:sldId id="328" r:id="rId31"/>
    <p:sldId id="329" r:id="rId32"/>
    <p:sldId id="324" r:id="rId33"/>
    <p:sldId id="338" r:id="rId34"/>
    <p:sldId id="351" r:id="rId35"/>
    <p:sldId id="341" r:id="rId36"/>
    <p:sldId id="339" r:id="rId37"/>
    <p:sldId id="321" r:id="rId38"/>
    <p:sldId id="342" r:id="rId39"/>
    <p:sldId id="354" r:id="rId40"/>
    <p:sldId id="353" r:id="rId41"/>
    <p:sldId id="302" r:id="rId42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45"/>
      <p:bold r:id="rId46"/>
    </p:embeddedFont>
    <p:embeddedFont>
      <p:font typeface="맑은 고딕" panose="020B0503020000020004" pitchFamily="50" charset="-127"/>
      <p:regular r:id="rId45"/>
      <p:bold r:id="rId46"/>
    </p:embeddedFont>
    <p:embeddedFont>
      <p:font typeface="나눔고딕 Bold" panose="020B0600000101010101" charset="-127"/>
      <p:bold r:id="rId47"/>
    </p:embeddedFont>
    <p:embeddedFont>
      <p:font typeface="나눔고딕" panose="020B0600000101010101" charset="-127"/>
      <p:regular r:id="rId48"/>
      <p:bold r:id="rId49"/>
    </p:embeddedFont>
    <p:embeddedFont>
      <p:font typeface="나눔바른고딕" panose="020B0600000101010101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35AB9"/>
    <a:srgbClr val="2F8DCA"/>
    <a:srgbClr val="FF0000"/>
    <a:srgbClr val="BCE292"/>
    <a:srgbClr val="66CCFF"/>
    <a:srgbClr val="FF8181"/>
    <a:srgbClr val="FF9F9F"/>
    <a:srgbClr val="D68B04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7" autoAdjust="0"/>
    <p:restoredTop sz="84465" autoAdjust="0"/>
  </p:normalViewPr>
  <p:slideViewPr>
    <p:cSldViewPr>
      <p:cViewPr varScale="1">
        <p:scale>
          <a:sx n="98" d="100"/>
          <a:sy n="98" d="100"/>
        </p:scale>
        <p:origin x="16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796DA-12F9-4E10-8F39-BA1239AA18AD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A4890-DF62-4429-A135-73A6DED8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25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916CE-2A9C-4339-9F6F-76A33DA8D7D7}" type="datetimeFigureOut">
              <a:rPr lang="ko-KR" altLang="en-US" smtClean="0"/>
              <a:pPr/>
              <a:t>2019-03-06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62E47-4B40-4A6D-BD94-C2F3079AC4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0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17CB7B-7608-417C-9416-4D062F5460D4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283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116632"/>
            <a:ext cx="5472038" cy="372258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7215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674688" y="1817688"/>
            <a:ext cx="928200" cy="288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60512" y="2177451"/>
            <a:ext cx="6416552" cy="521402"/>
          </a:xfrm>
          <a:prstGeom prst="rect">
            <a:avLst/>
          </a:prstGeom>
        </p:spPr>
        <p:txBody>
          <a:bodyPr/>
          <a:lstStyle>
            <a:lvl1pPr algn="l">
              <a:defRPr sz="2769">
                <a:latin typeface="+mn-ea"/>
                <a:ea typeface="+mn-ea"/>
              </a:defRPr>
            </a:lvl1pPr>
          </a:lstStyle>
          <a:p>
            <a:r>
              <a:rPr lang="ko-KR" altLang="en-US" dirty="0" err="1"/>
              <a:t>코오ㅁ롱베니트</a:t>
            </a:r>
            <a:r>
              <a:rPr lang="ko-KR" altLang="en-US" dirty="0"/>
              <a:t> 대내보고 서식 </a:t>
            </a:r>
            <a:r>
              <a:rPr lang="en-US" altLang="ko-KR" dirty="0"/>
              <a:t>– </a:t>
            </a:r>
            <a:r>
              <a:rPr lang="ko-KR" altLang="en-US" dirty="0"/>
              <a:t>가로</a:t>
            </a:r>
            <a:r>
              <a:rPr lang="en-US" altLang="ko-KR" dirty="0"/>
              <a:t>1</a:t>
            </a:r>
          </a:p>
        </p:txBody>
      </p:sp>
      <p:pic>
        <p:nvPicPr>
          <p:cNvPr id="3076" name="Picture 4" descr="googlenet에 대한 이미지 검색결과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8"/>
          <a:stretch/>
        </p:blipFill>
        <p:spPr bwMode="auto">
          <a:xfrm>
            <a:off x="643519" y="3501008"/>
            <a:ext cx="8219798" cy="22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 bwMode="auto">
          <a:xfrm>
            <a:off x="2488286" y="6012082"/>
            <a:ext cx="239270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406535" y="5925948"/>
            <a:ext cx="239270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5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52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3" name="Rectangle 1283"/>
          <p:cNvSpPr>
            <a:spLocks noChangeArrowheads="1"/>
          </p:cNvSpPr>
          <p:nvPr userDrawn="1"/>
        </p:nvSpPr>
        <p:spPr bwMode="auto">
          <a:xfrm>
            <a:off x="4648200" y="6483498"/>
            <a:ext cx="609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3262" tIns="0" rIns="23262" bIns="0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fld id="{6F031FB3-D1FF-4E38-A739-C2F5DBDE5BFE}" type="slidenum">
              <a:rPr kumimoji="0" lang="en-US" altLang="ko-KR" sz="923" b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0" lang="en-US" altLang="ko-KR" sz="923" b="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kumimoji="0" lang="en-US" altLang="ko-KR" sz="923" b="0" dirty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37</a:t>
            </a:r>
            <a:endParaRPr kumimoji="0" lang="en-US" altLang="ko-KR" sz="923" b="0" dirty="0">
              <a:solidFill>
                <a:srgbClr val="4D4D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9" name="직사각형 5"/>
          <p:cNvSpPr>
            <a:spLocks noChangeArrowheads="1"/>
          </p:cNvSpPr>
          <p:nvPr userDrawn="1"/>
        </p:nvSpPr>
        <p:spPr bwMode="auto">
          <a:xfrm>
            <a:off x="7797804" y="6453336"/>
            <a:ext cx="2030413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sp>
        <p:nvSpPr>
          <p:cNvPr id="1031" name="직사각형 7"/>
          <p:cNvSpPr>
            <a:spLocks noChangeArrowheads="1"/>
          </p:cNvSpPr>
          <p:nvPr userDrawn="1"/>
        </p:nvSpPr>
        <p:spPr bwMode="auto">
          <a:xfrm>
            <a:off x="77788" y="6453336"/>
            <a:ext cx="1454150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pic>
        <p:nvPicPr>
          <p:cNvPr id="1032" name="Picture 1446" descr="영문블루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12006" r="36240" b="18675"/>
          <a:stretch>
            <a:fillRect/>
          </a:stretch>
        </p:blipFill>
        <p:spPr bwMode="auto">
          <a:xfrm>
            <a:off x="163518" y="6516844"/>
            <a:ext cx="12604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 userDrawn="1"/>
        </p:nvSpPr>
        <p:spPr bwMode="auto">
          <a:xfrm>
            <a:off x="109775" y="6483498"/>
            <a:ext cx="1450121" cy="224485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chemeClr val="bg1"/>
          </a:solidFill>
          <a:latin typeface="+mn-ea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5pPr>
      <a:lvl6pPr marL="422039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6pPr>
      <a:lvl7pPr marL="844078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7pPr>
      <a:lvl8pPr marL="1266117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8pPr>
      <a:lvl9pPr marL="1688155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16529" indent="-316529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Font typeface="Wingdings" panose="05000000000000000000" pitchFamily="2" charset="2"/>
        <a:buChar char="•"/>
        <a:defRPr kumimoji="1" sz="1108">
          <a:solidFill>
            <a:srgbClr val="000000"/>
          </a:solidFill>
          <a:latin typeface="+mn-ea"/>
          <a:ea typeface="+mn-ea"/>
          <a:cs typeface="+mn-cs"/>
        </a:defRPr>
      </a:lvl1pPr>
      <a:lvl2pPr marL="278428" indent="-148007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Font typeface="맑은 고딕" panose="020B0503020000020004" pitchFamily="50" charset="-127"/>
        <a:buChar char="–"/>
        <a:defRPr kumimoji="1" sz="1108">
          <a:solidFill>
            <a:srgbClr val="000000"/>
          </a:solidFill>
          <a:latin typeface="+mn-ea"/>
          <a:ea typeface="+mn-ea"/>
        </a:defRPr>
      </a:lvl2pPr>
      <a:lvl3pPr marL="419108" indent="-139215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Font typeface="Wingdings" pitchFamily="2" charset="2"/>
        <a:buChar char="Ø"/>
        <a:defRPr kumimoji="1" sz="1108">
          <a:solidFill>
            <a:srgbClr val="000000"/>
          </a:solidFill>
          <a:latin typeface="+mn-ea"/>
          <a:ea typeface="+mn-ea"/>
        </a:defRPr>
      </a:lvl3pPr>
      <a:lvl4pPr marL="524618" indent="-104044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Char char="•"/>
        <a:defRPr kumimoji="1" sz="1108">
          <a:solidFill>
            <a:srgbClr val="000000"/>
          </a:solidFill>
          <a:latin typeface="+mn-ea"/>
          <a:ea typeface="+mn-ea"/>
        </a:defRPr>
      </a:lvl4pPr>
      <a:lvl5pPr marL="656505" indent="-130422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ea"/>
          <a:ea typeface="+mn-ea"/>
        </a:defRPr>
      </a:lvl5pPr>
      <a:lvl6pPr marL="1078544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6pPr>
      <a:lvl7pPr marL="150058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7pPr>
      <a:lvl8pPr marL="192262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8pPr>
      <a:lvl9pPr marL="2344660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blog.naver.com/laonple/220463627091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learning4j.org/convolutionalnet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s.stanford.edu/people/karpathy/convnetjs/demo/mnist.html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oyTTxClPto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yolo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jreddie.com/darknet/" TargetMode="External"/><Relationship Id="rId4" Type="http://schemas.openxmlformats.org/officeDocument/2006/relationships/hyperlink" Target="https://github.com/hizhangp/yolo_tensorflow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OC3huqHrss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hyperlink" Target="https://github.com/CMU-Perceptual-Computing-Lab/openpo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lamda.nju.edu.cn/weixs/project/CNNTricks/CNNTricks.html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60512" y="1916832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+mn-ea"/>
              </a:rPr>
              <a:t>Tensorflow</a:t>
            </a:r>
            <a:r>
              <a:rPr lang="ko-KR" altLang="en-US" sz="2400" b="1" dirty="0">
                <a:latin typeface="+mn-ea"/>
              </a:rPr>
              <a:t>로 시작하는</a:t>
            </a: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1496616" y="2420888"/>
            <a:ext cx="6048672" cy="710812"/>
          </a:xfrm>
        </p:spPr>
        <p:txBody>
          <a:bodyPr/>
          <a:lstStyle/>
          <a:p>
            <a:r>
              <a:rPr lang="ko-KR" altLang="en-US" sz="4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 러닝</a:t>
            </a:r>
            <a:r>
              <a:rPr lang="en-US" altLang="ko-KR" sz="3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(Deep Learning)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7757138" y="5362183"/>
            <a:ext cx="1314194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 latinLnBrk="0"/>
            <a:r>
              <a:rPr lang="en-US" altLang="ko-KR" b="1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Bohyun um</a:t>
            </a:r>
            <a:endParaRPr lang="en-US" altLang="ko-KR" b="1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유명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1124744"/>
            <a:ext cx="7260807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7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</a:t>
            </a:r>
            <a:r>
              <a:rPr lang="ko-KR" altLang="en-US" dirty="0" smtClean="0"/>
              <a:t>알고리즘을 자세히 알고 싶으면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009069" y="1011203"/>
            <a:ext cx="6120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2"/>
              </a:rPr>
              <a:t>http://</a:t>
            </a:r>
            <a:r>
              <a:rPr lang="en-US" altLang="ko-KR" sz="2000" dirty="0" smtClean="0">
                <a:hlinkClick r:id="rId2"/>
              </a:rPr>
              <a:t>blog.naver.com/laonple/220463627091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215976" y="1008277"/>
            <a:ext cx="1817537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2000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라온피플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블로그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40" y="1700808"/>
            <a:ext cx="6480720" cy="450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7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632278" cy="372258"/>
          </a:xfrm>
        </p:spPr>
        <p:txBody>
          <a:bodyPr/>
          <a:lstStyle/>
          <a:p>
            <a:r>
              <a:rPr lang="ko-KR" altLang="en-US" dirty="0" smtClean="0"/>
              <a:t>원조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LeNet5 (1998)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98947" y="502600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B0F0"/>
                </a:solidFill>
                <a:latin typeface="+mn-ea"/>
              </a:rPr>
              <a:t>Convolutional Layer</a:t>
            </a:r>
          </a:p>
          <a:p>
            <a:pPr algn="ctr"/>
            <a:r>
              <a:rPr lang="en-US" altLang="ko-KR" b="1" dirty="0" smtClean="0">
                <a:solidFill>
                  <a:srgbClr val="00B0F0"/>
                </a:solidFill>
                <a:latin typeface="+mn-ea"/>
              </a:rPr>
              <a:t>(</a:t>
            </a:r>
            <a:r>
              <a:rPr lang="ko-KR" altLang="en-US" b="1" dirty="0" smtClean="0">
                <a:solidFill>
                  <a:srgbClr val="00B0F0"/>
                </a:solidFill>
                <a:latin typeface="+mn-ea"/>
              </a:rPr>
              <a:t>이미지 특징 추출</a:t>
            </a:r>
            <a:r>
              <a:rPr lang="en-US" altLang="ko-KR" b="1" dirty="0" smtClean="0">
                <a:solidFill>
                  <a:srgbClr val="00B0F0"/>
                </a:solidFill>
                <a:latin typeface="+mn-ea"/>
              </a:rPr>
              <a:t>)</a:t>
            </a:r>
            <a:endParaRPr lang="ko-KR" altLang="en-US" b="1" dirty="0" smtClean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2318" y="5026000"/>
            <a:ext cx="310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35AB9"/>
                </a:solidFill>
                <a:latin typeface="+mn-ea"/>
              </a:rPr>
              <a:t>Fully Connected Layer</a:t>
            </a:r>
          </a:p>
          <a:p>
            <a:pPr algn="ctr"/>
            <a:r>
              <a:rPr lang="en-US" altLang="ko-KR" b="1" dirty="0" smtClean="0">
                <a:solidFill>
                  <a:srgbClr val="035AB9"/>
                </a:solidFill>
                <a:latin typeface="+mn-ea"/>
              </a:rPr>
              <a:t>(</a:t>
            </a:r>
            <a:r>
              <a:rPr lang="ko-KR" altLang="en-US" b="1" dirty="0" smtClean="0">
                <a:solidFill>
                  <a:srgbClr val="035AB9"/>
                </a:solidFill>
                <a:latin typeface="+mn-ea"/>
              </a:rPr>
              <a:t>학습</a:t>
            </a:r>
            <a:r>
              <a:rPr lang="en-US" altLang="ko-KR" b="1" dirty="0" smtClean="0">
                <a:solidFill>
                  <a:srgbClr val="035AB9"/>
                </a:solidFill>
                <a:latin typeface="+mn-ea"/>
              </a:rPr>
              <a:t>) </a:t>
            </a:r>
            <a:endParaRPr lang="ko-KR" altLang="en-US" b="1" dirty="0" smtClean="0">
              <a:solidFill>
                <a:srgbClr val="035AB9"/>
              </a:solidFill>
              <a:latin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 bwMode="auto">
          <a:xfrm>
            <a:off x="1766899" y="4893066"/>
            <a:ext cx="4985731" cy="74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5" name="직선 화살표 연결선 14"/>
          <p:cNvCxnSpPr/>
          <p:nvPr/>
        </p:nvCxnSpPr>
        <p:spPr bwMode="auto">
          <a:xfrm>
            <a:off x="6968654" y="4893066"/>
            <a:ext cx="1861305" cy="74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35AB9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6" name="직사각형 15"/>
          <p:cNvSpPr/>
          <p:nvPr/>
        </p:nvSpPr>
        <p:spPr>
          <a:xfrm>
            <a:off x="8544345" y="888975"/>
            <a:ext cx="1361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Yann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Lecun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6" name="Picture 8" descr="Yann Lecu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89" y="80431"/>
            <a:ext cx="1153755" cy="76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nvolutional neural network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84784"/>
            <a:ext cx="8652395" cy="33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712640" y="1412776"/>
            <a:ext cx="2431895" cy="3167118"/>
            <a:chOff x="1712640" y="1412776"/>
            <a:chExt cx="2431895" cy="3167118"/>
          </a:xfrm>
        </p:grpSpPr>
        <p:sp>
          <p:nvSpPr>
            <p:cNvPr id="2" name="TextBox 1"/>
            <p:cNvSpPr txBox="1"/>
            <p:nvPr/>
          </p:nvSpPr>
          <p:spPr bwMode="auto">
            <a:xfrm>
              <a:off x="2180046" y="1412776"/>
              <a:ext cx="972754" cy="433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latinLnBrk="0"/>
              <a:r>
                <a:rPr lang="ko-KR" altLang="en-US" sz="1100" b="0" kern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특징을 뽑아낸</a:t>
              </a:r>
              <a:endParaRPr lang="en-US" altLang="ko-KR" sz="11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 latinLnBrk="0"/>
              <a:r>
                <a:rPr lang="ko-KR" altLang="en-US" sz="110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이미지</a:t>
              </a:r>
              <a:endParaRPr lang="ko-KR" altLang="en-US" sz="11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1712640" y="4149080"/>
              <a:ext cx="847720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latinLnBrk="0"/>
              <a:r>
                <a:rPr lang="ko-KR" altLang="en-US" sz="11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이미지 학습</a:t>
              </a: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3296816" y="4146081"/>
              <a:ext cx="847719" cy="433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latinLnBrk="0"/>
              <a:r>
                <a:rPr lang="ko-KR" altLang="en-US" sz="11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사이즈 감소</a:t>
              </a:r>
              <a:endParaRPr lang="en-US" altLang="ko-KR" sz="11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 latinLnBrk="0"/>
              <a:r>
                <a:rPr lang="en-US" altLang="ko-KR" sz="110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</a:t>
              </a:r>
              <a:r>
                <a:rPr lang="ko-KR" altLang="en-US" sz="110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성능 위해</a:t>
              </a:r>
              <a:r>
                <a:rPr lang="en-US" altLang="ko-KR" sz="110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  <a:endParaRPr lang="ko-KR" altLang="en-US" sz="11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78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632278" cy="372258"/>
          </a:xfrm>
        </p:spPr>
        <p:txBody>
          <a:bodyPr/>
          <a:lstStyle/>
          <a:p>
            <a:r>
              <a:rPr lang="ko-KR" altLang="en-US" dirty="0"/>
              <a:t>원조 </a:t>
            </a:r>
            <a:r>
              <a:rPr lang="en-US" altLang="ko-KR" dirty="0"/>
              <a:t>CNN</a:t>
            </a:r>
            <a:r>
              <a:rPr lang="ko-KR" altLang="en-US" dirty="0"/>
              <a:t>은 </a:t>
            </a:r>
            <a:r>
              <a:rPr lang="en-US" altLang="ko-KR" dirty="0" smtClean="0"/>
              <a:t>LeNet5 </a:t>
            </a:r>
            <a:r>
              <a:rPr lang="en-US" altLang="ko-KR" dirty="0"/>
              <a:t>(1998</a:t>
            </a:r>
            <a:r>
              <a:rPr lang="en-US" altLang="ko-KR" dirty="0" smtClean="0"/>
              <a:t>) – Feature Map </a:t>
            </a:r>
            <a:r>
              <a:rPr lang="ko-KR" altLang="en-US" dirty="0" smtClean="0"/>
              <a:t>이미지</a:t>
            </a:r>
            <a:endParaRPr lang="ko-KR" altLang="en-US" dirty="0"/>
          </a:p>
        </p:txBody>
      </p:sp>
      <p:pic>
        <p:nvPicPr>
          <p:cNvPr id="2050" name="Picture 2" descr="convolutional neural network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84784"/>
            <a:ext cx="956311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0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머신이</a:t>
            </a:r>
            <a:r>
              <a:rPr lang="ko-KR" altLang="en-US" dirty="0" smtClean="0"/>
              <a:t> 보는 이미지</a:t>
            </a:r>
            <a:endParaRPr lang="ko-KR" altLang="en-US" dirty="0"/>
          </a:p>
        </p:txBody>
      </p:sp>
      <p:pic>
        <p:nvPicPr>
          <p:cNvPr id="3074" name="Picture 2" descr="https://cs231n.github.io/assets/classif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980728"/>
            <a:ext cx="6704191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6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현실에서 만나는 이미지 데이터</a:t>
            </a:r>
            <a:endParaRPr lang="ko-KR" altLang="en-US" dirty="0"/>
          </a:p>
        </p:txBody>
      </p:sp>
      <p:pic>
        <p:nvPicPr>
          <p:cNvPr id="4098" name="Picture 2" descr="https://cs231n.github.io/assets/challeng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84784"/>
            <a:ext cx="92868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75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학습에는 </a:t>
            </a:r>
            <a:r>
              <a:rPr lang="en-US" altLang="ko-KR" dirty="0" smtClean="0"/>
              <a:t>Convolutional Layer</a:t>
            </a:r>
            <a:r>
              <a:rPr lang="ko-KR" altLang="en-US" dirty="0" smtClean="0"/>
              <a:t>가 효과적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709308" y="896502"/>
            <a:ext cx="5611844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Q) 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왜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이미지는 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Convolution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이라는 구조가 더 효과적일까</a:t>
            </a:r>
            <a:r>
              <a:rPr lang="en-US" altLang="ko-KR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992560" y="1445842"/>
            <a:ext cx="8141383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Fully Connected Network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이미지의 형상이 무시됨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Pixel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개별 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처리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992560" y="1904614"/>
            <a:ext cx="8413893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Convolution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통해 로컬 연결성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(Local connectivity) 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반영 가능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 변화에 </a:t>
            </a:r>
            <a:r>
              <a:rPr lang="ko-KR" altLang="en-US" b="1" kern="0" dirty="0" err="1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강해짐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28" name="Picture 4" descr="deep learning local connectivity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5" b="8647"/>
          <a:stretch/>
        </p:blipFill>
        <p:spPr bwMode="auto">
          <a:xfrm>
            <a:off x="2216696" y="2636912"/>
            <a:ext cx="517187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2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Layer</a:t>
            </a:r>
            <a:r>
              <a:rPr lang="ko-KR" altLang="en-US" dirty="0" smtClean="0"/>
              <a:t>의 구조</a:t>
            </a:r>
            <a:endParaRPr lang="ko-KR" altLang="en-US" dirty="0"/>
          </a:p>
        </p:txBody>
      </p:sp>
      <p:pic>
        <p:nvPicPr>
          <p:cNvPr id="8194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196752"/>
            <a:ext cx="6696744" cy="458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 rot="20403872">
            <a:off x="6001954" y="5282020"/>
            <a:ext cx="1593116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1400" b="1" kern="0" dirty="0" smtClean="0">
                <a:solidFill>
                  <a:srgbClr val="C00000"/>
                </a:solidFill>
                <a:latin typeface="+mn-ea"/>
              </a:rPr>
              <a:t>Feature Map</a:t>
            </a:r>
          </a:p>
          <a:p>
            <a:pPr algn="ctr" latinLnBrk="0"/>
            <a:r>
              <a:rPr lang="en-US" altLang="ko-KR" sz="1400" b="1" kern="0" dirty="0" smtClean="0">
                <a:solidFill>
                  <a:srgbClr val="C00000"/>
                </a:solidFill>
                <a:latin typeface="+mn-ea"/>
              </a:rPr>
              <a:t>(activation map)</a:t>
            </a:r>
          </a:p>
        </p:txBody>
      </p:sp>
      <p:sp>
        <p:nvSpPr>
          <p:cNvPr id="5" name="TextBox 4"/>
          <p:cNvSpPr txBox="1"/>
          <p:nvPr/>
        </p:nvSpPr>
        <p:spPr bwMode="auto">
          <a:xfrm rot="20336399">
            <a:off x="4107283" y="3738871"/>
            <a:ext cx="1357474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rgbClr val="C00000"/>
                </a:solidFill>
                <a:latin typeface="+mn-ea"/>
              </a:rPr>
              <a:t>Filter (Kernel)</a:t>
            </a:r>
          </a:p>
        </p:txBody>
      </p:sp>
      <p:sp>
        <p:nvSpPr>
          <p:cNvPr id="6" name="TextBox 5"/>
          <p:cNvSpPr txBox="1"/>
          <p:nvPr/>
        </p:nvSpPr>
        <p:spPr bwMode="auto">
          <a:xfrm rot="20484055">
            <a:off x="2244151" y="3879288"/>
            <a:ext cx="1362284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rgbClr val="C00000"/>
                </a:solidFill>
                <a:latin typeface="+mn-ea"/>
              </a:rPr>
              <a:t>Source Image</a:t>
            </a:r>
          </a:p>
        </p:txBody>
      </p:sp>
      <p:cxnSp>
        <p:nvCxnSpPr>
          <p:cNvPr id="7" name="직선 화살표 연결선 6"/>
          <p:cNvCxnSpPr/>
          <p:nvPr/>
        </p:nvCxnSpPr>
        <p:spPr bwMode="auto">
          <a:xfrm flipV="1">
            <a:off x="2241356" y="1408637"/>
            <a:ext cx="504056" cy="14401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 bwMode="auto">
          <a:xfrm rot="20744814">
            <a:off x="1772275" y="1076376"/>
            <a:ext cx="1747005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200" b="1" kern="0" dirty="0" smtClean="0">
                <a:solidFill>
                  <a:srgbClr val="C00000"/>
                </a:solidFill>
                <a:latin typeface="+mn-ea"/>
              </a:rPr>
              <a:t>Stride: </a:t>
            </a:r>
            <a:r>
              <a:rPr lang="ko-KR" altLang="en-US" sz="1200" b="1" kern="0" dirty="0" smtClean="0">
                <a:solidFill>
                  <a:srgbClr val="C00000"/>
                </a:solidFill>
                <a:latin typeface="+mn-ea"/>
              </a:rPr>
              <a:t>움직이는 칸 수</a:t>
            </a:r>
            <a:endParaRPr lang="en-US" altLang="ko-KR" sz="1200" b="1" kern="0" dirty="0" smtClean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111844" y="2923771"/>
            <a:ext cx="301096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</a:t>
            </a:r>
            <a:endParaRPr lang="ko-KR" altLang="en-US" sz="11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391520" y="2836608"/>
            <a:ext cx="301096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</a:t>
            </a:r>
            <a:endParaRPr lang="ko-KR" altLang="en-US" sz="11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4671196" y="2747922"/>
            <a:ext cx="301096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</a:t>
            </a:r>
            <a:endParaRPr lang="ko-KR" altLang="en-US" sz="11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4122554" y="3211319"/>
            <a:ext cx="301096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</a:t>
            </a:r>
            <a:endParaRPr lang="ko-KR" altLang="en-US" sz="11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402230" y="3124156"/>
            <a:ext cx="301096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</a:t>
            </a:r>
            <a:endParaRPr lang="ko-KR" altLang="en-US" sz="11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4681906" y="3035470"/>
            <a:ext cx="301096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</a:t>
            </a:r>
            <a:endParaRPr lang="ko-KR" altLang="en-US" sz="11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4133264" y="3478254"/>
            <a:ext cx="301096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</a:t>
            </a:r>
            <a:endParaRPr lang="ko-KR" altLang="en-US" sz="11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4412940" y="3391091"/>
            <a:ext cx="301096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</a:t>
            </a:r>
            <a:endParaRPr lang="ko-KR" altLang="en-US" sz="11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4692616" y="3302405"/>
            <a:ext cx="301096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</a:t>
            </a:r>
            <a:endParaRPr lang="ko-KR" altLang="en-US" sz="11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7772022" y="3196146"/>
            <a:ext cx="1884863" cy="74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4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</a:t>
            </a:r>
            <a:r>
              <a:rPr lang="ko-KR" altLang="en-US" sz="14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개수 만큼</a:t>
            </a:r>
            <a:endParaRPr lang="en-US" altLang="ko-KR" sz="14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Feature Map</a:t>
            </a:r>
            <a:r>
              <a:rPr lang="ko-KR" altLang="en-US" sz="14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생성됨</a:t>
            </a:r>
          </a:p>
        </p:txBody>
      </p:sp>
    </p:spTree>
    <p:extLst>
      <p:ext uri="{BB962C8B-B14F-4D97-AF65-F5344CB8AC3E}">
        <p14:creationId xmlns:p14="http://schemas.microsoft.com/office/powerpoint/2010/main" val="242214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640390" cy="372258"/>
          </a:xfrm>
        </p:spPr>
        <p:txBody>
          <a:bodyPr/>
          <a:lstStyle/>
          <a:p>
            <a:r>
              <a:rPr lang="ko-KR" altLang="en-US" dirty="0" smtClean="0"/>
              <a:t>필터의 원리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32520" y="764704"/>
            <a:ext cx="7722046" cy="5353051"/>
            <a:chOff x="632520" y="764704"/>
            <a:chExt cx="7722046" cy="5353051"/>
          </a:xfrm>
        </p:grpSpPr>
        <p:pic>
          <p:nvPicPr>
            <p:cNvPr id="6146" name="Picture 2" descr="Screen Shot 2016-08-05 at 11.03.00 P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016" y="764704"/>
              <a:ext cx="3257550" cy="5353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 bwMode="auto">
            <a:xfrm>
              <a:off x="632520" y="1030901"/>
              <a:ext cx="3367640" cy="926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r" latinLnBrk="0"/>
              <a:r>
                <a:rPr lang="ko-KR" altLang="en-US" b="1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포토샵 등에서</a:t>
              </a:r>
              <a:endPara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 latinLnBrk="0"/>
              <a:r>
                <a:rPr lang="ko-KR" altLang="en-US" b="1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이미지 처리에서 사용하는 필터는 </a:t>
              </a:r>
              <a:endPara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 latinLnBrk="0"/>
              <a:r>
                <a:rPr lang="ko-KR" altLang="en-US" b="1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목적에 맞게</a:t>
              </a:r>
              <a:r>
                <a:rPr lang="en-US" altLang="ko-KR" b="1" kern="0" dirty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en-US" altLang="ko-KR" b="1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Weight</a:t>
              </a:r>
              <a:r>
                <a:rPr lang="ko-KR" altLang="en-US" b="1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가 정해져 있음</a:t>
              </a:r>
              <a:endPara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 bwMode="auto">
            <a:xfrm>
              <a:off x="4347713" y="1268760"/>
              <a:ext cx="329741" cy="504056"/>
            </a:xfrm>
            <a:prstGeom prst="rightArrow">
              <a:avLst/>
            </a:prstGeom>
            <a:solidFill>
              <a:srgbClr val="2F8DC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70696" y="2839608"/>
            <a:ext cx="3913520" cy="3204482"/>
            <a:chOff x="5099557" y="2882657"/>
            <a:chExt cx="3913520" cy="3204482"/>
          </a:xfrm>
        </p:grpSpPr>
        <p:pic>
          <p:nvPicPr>
            <p:cNvPr id="7" name="Picture 4" descr="Convolution_schematic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181" y="3286169"/>
              <a:ext cx="3829896" cy="2800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 bwMode="auto">
            <a:xfrm>
              <a:off x="5099557" y="2882657"/>
              <a:ext cx="3832511" cy="37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b="1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Training</a:t>
              </a:r>
              <a:r>
                <a:rPr lang="ko-KR" altLang="en-US" b="1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을 통해 </a:t>
              </a:r>
              <a:r>
                <a:rPr lang="ko-KR" altLang="en-US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필터의 </a:t>
              </a:r>
              <a:r>
                <a:rPr lang="en-US" altLang="ko-KR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Weight</a:t>
              </a:r>
              <a:r>
                <a:rPr lang="ko-KR" altLang="en-US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가 변함</a:t>
              </a:r>
              <a:endParaRPr lang="en-US" altLang="ko-KR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 bwMode="auto">
          <a:xfrm>
            <a:off x="3905536" y="5609678"/>
            <a:ext cx="650551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Map</a:t>
            </a:r>
            <a:endParaRPr lang="ko-KR" altLang="en-US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05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 Layer</a:t>
            </a:r>
            <a:r>
              <a:rPr lang="ko-KR" altLang="en-US" dirty="0"/>
              <a:t>의 구조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5873" b="9524"/>
          <a:stretch/>
        </p:blipFill>
        <p:spPr>
          <a:xfrm>
            <a:off x="560510" y="1988840"/>
            <a:ext cx="8641531" cy="3384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297898" y="771359"/>
            <a:ext cx="7166757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예를 들어 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개의 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5x5 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필터를 사용하면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6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개의 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Feature Map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생성됨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6825208" y="1616582"/>
            <a:ext cx="1509760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Feature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Map</a:t>
            </a:r>
            <a:endParaRPr lang="ko-KR" altLang="en-US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51719" y="112474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1719" y="1709809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51719" y="347555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5136" y="122807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프레임워크 소개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5135" y="1815565"/>
            <a:ext cx="485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Tensorflow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소개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5136" y="240306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딥러닝의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기본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인공신경망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(ANN)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51719" y="464568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5136" y="3001107"/>
            <a:ext cx="5307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신경망 완성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디버깅을 위한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TensorBoard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51719" y="523075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51712" y="3588602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팁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테크닉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451719" y="229487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순서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58797" y="4176097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이미지에 강한 </a:t>
            </a:r>
            <a:r>
              <a:rPr lang="en-US" altLang="ko-KR" sz="1600" b="1" dirty="0">
                <a:latin typeface="+mn-ea"/>
              </a:rPr>
              <a:t>CNN(Convolutional Neural Network)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4766" y="4763592"/>
            <a:ext cx="659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음성인식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챗봇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(NLP)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에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유용한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RNN(Recurrent Neural Network)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1711" y="5351088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최신 알고리즘 소개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Warp-up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51719" y="581581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451719" y="406062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451719" y="2879939"/>
            <a:ext cx="670510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이등변 삼각형 3"/>
          <p:cNvSpPr/>
          <p:nvPr/>
        </p:nvSpPr>
        <p:spPr bwMode="auto">
          <a:xfrm rot="5400000">
            <a:off x="1028564" y="4237362"/>
            <a:ext cx="288032" cy="216024"/>
          </a:xfrm>
          <a:prstGeom prst="triangl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6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Filter(Kernel)</a:t>
            </a:r>
            <a:r>
              <a:rPr lang="ko-KR" altLang="en-US" dirty="0" smtClean="0"/>
              <a:t>를 통한 </a:t>
            </a:r>
            <a:r>
              <a:rPr lang="en-US" altLang="ko-KR" dirty="0" smtClean="0"/>
              <a:t>Feature Map </a:t>
            </a:r>
            <a:r>
              <a:rPr lang="ko-KR" altLang="en-US" dirty="0" smtClean="0"/>
              <a:t>생성 원리</a:t>
            </a:r>
            <a:endParaRPr lang="ko-KR" altLang="en-US" dirty="0"/>
          </a:p>
        </p:txBody>
      </p:sp>
      <p:pic>
        <p:nvPicPr>
          <p:cNvPr id="5122" name="Picture 2" descr="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836712"/>
            <a:ext cx="9022179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8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797" y="836712"/>
            <a:ext cx="6072628" cy="543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Padding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6456" y="1268760"/>
            <a:ext cx="1277324" cy="111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b="1" kern="0" dirty="0" smtClean="0">
                <a:solidFill>
                  <a:srgbClr val="C00000"/>
                </a:solidFill>
                <a:latin typeface="+mn-ea"/>
              </a:rPr>
              <a:t>Padding:</a:t>
            </a:r>
          </a:p>
          <a:p>
            <a:pPr latinLnBrk="0"/>
            <a:r>
              <a:rPr lang="ko-KR" altLang="en-US" sz="1100" b="1" kern="0" dirty="0" smtClean="0">
                <a:solidFill>
                  <a:srgbClr val="C00000"/>
                </a:solidFill>
                <a:latin typeface="+mn-ea"/>
              </a:rPr>
              <a:t>다음 단계 이미지</a:t>
            </a:r>
            <a:endParaRPr lang="en-US" altLang="ko-KR" sz="1100" b="1" kern="0" dirty="0" smtClean="0">
              <a:solidFill>
                <a:srgbClr val="C00000"/>
              </a:solidFill>
              <a:latin typeface="+mn-ea"/>
            </a:endParaRPr>
          </a:p>
          <a:p>
            <a:pPr latinLnBrk="0"/>
            <a:r>
              <a:rPr lang="ko-KR" altLang="en-US" sz="1100" b="1" kern="0" dirty="0" smtClean="0">
                <a:solidFill>
                  <a:srgbClr val="C00000"/>
                </a:solidFill>
                <a:latin typeface="+mn-ea"/>
              </a:rPr>
              <a:t>크기가 줄어드는</a:t>
            </a:r>
            <a:endParaRPr lang="en-US" altLang="ko-KR" sz="1100" b="1" kern="0" dirty="0" smtClean="0">
              <a:solidFill>
                <a:srgbClr val="C00000"/>
              </a:solidFill>
              <a:latin typeface="+mn-ea"/>
            </a:endParaRPr>
          </a:p>
          <a:p>
            <a:pPr latinLnBrk="0"/>
            <a:r>
              <a:rPr lang="ko-KR" altLang="en-US" sz="1100" b="1" kern="0" dirty="0" smtClean="0">
                <a:solidFill>
                  <a:srgbClr val="C00000"/>
                </a:solidFill>
                <a:latin typeface="+mn-ea"/>
              </a:rPr>
              <a:t>것을 막기 위해</a:t>
            </a:r>
            <a:endParaRPr lang="en-US" altLang="ko-KR" sz="1100" b="1" kern="0" dirty="0" smtClean="0">
              <a:solidFill>
                <a:srgbClr val="C00000"/>
              </a:solidFill>
              <a:latin typeface="+mn-ea"/>
            </a:endParaRPr>
          </a:p>
          <a:p>
            <a:pPr latinLnBrk="0"/>
            <a:r>
              <a:rPr lang="ko-KR" altLang="en-US" sz="1100" b="1" kern="0" dirty="0" smtClean="0">
                <a:solidFill>
                  <a:srgbClr val="C00000"/>
                </a:solidFill>
                <a:latin typeface="+mn-ea"/>
              </a:rPr>
              <a:t>주변 픽셀을</a:t>
            </a:r>
            <a:endParaRPr lang="en-US" altLang="ko-KR" sz="1100" b="1" kern="0" dirty="0" smtClean="0">
              <a:solidFill>
                <a:srgbClr val="C00000"/>
              </a:solidFill>
              <a:latin typeface="+mn-ea"/>
            </a:endParaRPr>
          </a:p>
          <a:p>
            <a:pPr latinLnBrk="0"/>
            <a:r>
              <a:rPr lang="en-US" altLang="ko-KR" sz="1100" b="1" kern="0" dirty="0" smtClean="0">
                <a:solidFill>
                  <a:srgbClr val="C00000"/>
                </a:solidFill>
                <a:latin typeface="+mn-ea"/>
              </a:rPr>
              <a:t>0</a:t>
            </a:r>
            <a:r>
              <a:rPr lang="ko-KR" altLang="en-US" sz="1100" b="1" kern="0" dirty="0" smtClean="0">
                <a:solidFill>
                  <a:srgbClr val="C00000"/>
                </a:solidFill>
                <a:latin typeface="+mn-ea"/>
              </a:rPr>
              <a:t>으로 채움</a:t>
            </a:r>
            <a:endParaRPr lang="en-US" altLang="ko-KR" sz="1100" b="1" kern="0" dirty="0" smtClean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 bwMode="auto">
          <a:xfrm flipV="1">
            <a:off x="920552" y="1268760"/>
            <a:ext cx="648072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직선 화살표 연결선 8"/>
          <p:cNvCxnSpPr/>
          <p:nvPr/>
        </p:nvCxnSpPr>
        <p:spPr bwMode="auto">
          <a:xfrm flipV="1">
            <a:off x="1144740" y="2379682"/>
            <a:ext cx="722304" cy="3129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 bwMode="auto">
          <a:xfrm>
            <a:off x="695118" y="2489678"/>
            <a:ext cx="613681" cy="603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100" b="1" kern="0" dirty="0" smtClean="0">
                <a:solidFill>
                  <a:srgbClr val="035AB9"/>
                </a:solidFill>
                <a:latin typeface="+mn-ea"/>
              </a:rPr>
              <a:t>대상</a:t>
            </a:r>
            <a:endParaRPr lang="en-US" altLang="ko-KR" sz="1100" b="1" kern="0" dirty="0" smtClean="0">
              <a:solidFill>
                <a:srgbClr val="035AB9"/>
              </a:solidFill>
              <a:latin typeface="+mn-ea"/>
            </a:endParaRPr>
          </a:p>
          <a:p>
            <a:pPr latinLnBrk="0"/>
            <a:r>
              <a:rPr lang="ko-KR" altLang="en-US" sz="1100" b="1" kern="0" dirty="0" smtClean="0">
                <a:solidFill>
                  <a:srgbClr val="035AB9"/>
                </a:solidFill>
                <a:latin typeface="+mn-ea"/>
              </a:rPr>
              <a:t>이미지</a:t>
            </a:r>
            <a:endParaRPr lang="en-US" altLang="ko-KR" sz="1100" b="1" kern="0" dirty="0" smtClean="0">
              <a:solidFill>
                <a:srgbClr val="035AB9"/>
              </a:solidFill>
              <a:latin typeface="+mn-ea"/>
            </a:endParaRPr>
          </a:p>
          <a:p>
            <a:pPr latinLnBrk="0"/>
            <a:r>
              <a:rPr lang="ko-KR" altLang="en-US" sz="1100" b="1" kern="0" dirty="0" smtClean="0">
                <a:solidFill>
                  <a:srgbClr val="035AB9"/>
                </a:solidFill>
                <a:latin typeface="+mn-ea"/>
              </a:rPr>
              <a:t>픽셀</a:t>
            </a:r>
            <a:endParaRPr lang="en-US" altLang="ko-KR" sz="1100" b="1" kern="0" dirty="0" smtClean="0">
              <a:solidFill>
                <a:srgbClr val="035AB9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51425" y="1560804"/>
            <a:ext cx="2148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3"/>
              </a:rPr>
              <a:t>https://</a:t>
            </a:r>
            <a:r>
              <a:rPr lang="ko-KR" altLang="en-US" sz="1600" dirty="0" smtClean="0">
                <a:hlinkClick r:id="rId3"/>
              </a:rPr>
              <a:t>deeplearning4j.org/convolutionalnets.html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7617296" y="2382978"/>
            <a:ext cx="1561056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b="1" kern="0" dirty="0" smtClean="0">
                <a:solidFill>
                  <a:srgbClr val="C00000"/>
                </a:solidFill>
                <a:latin typeface="+mn-ea"/>
              </a:rPr>
              <a:t>Stride: 2, Padding: 1</a:t>
            </a:r>
          </a:p>
        </p:txBody>
      </p:sp>
    </p:spTree>
    <p:extLst>
      <p:ext uri="{BB962C8B-B14F-4D97-AF65-F5344CB8AC3E}">
        <p14:creationId xmlns:p14="http://schemas.microsoft.com/office/powerpoint/2010/main" val="35794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Layer</a:t>
            </a:r>
            <a:r>
              <a:rPr lang="ko-KR" altLang="en-US" dirty="0" smtClean="0"/>
              <a:t>의 역할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12" y="2420888"/>
            <a:ext cx="4210524" cy="1710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864321" y="1021354"/>
            <a:ext cx="8510073" cy="120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이미지의 특징</a:t>
            </a:r>
            <a:r>
              <a:rPr lang="en-US" altLang="ko-KR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kern="0" dirty="0" err="1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엣지</a:t>
            </a:r>
            <a:r>
              <a:rPr lang="en-US" altLang="ko-KR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패턴</a:t>
            </a:r>
            <a:r>
              <a:rPr lang="en-US" altLang="ko-KR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 등</a:t>
            </a:r>
            <a:r>
              <a:rPr lang="en-US" altLang="ko-KR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추출하며 각 </a:t>
            </a:r>
            <a:r>
              <a:rPr lang="en-US" altLang="ko-KR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</a:t>
            </a:r>
            <a:r>
              <a:rPr lang="ko-KR" altLang="en-US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서로 다른 특징을 학습함</a:t>
            </a:r>
            <a:endParaRPr lang="en-US" altLang="ko-KR" sz="160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크기를 줄여</a:t>
            </a:r>
            <a:r>
              <a:rPr lang="en-US" altLang="ko-KR" sz="16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6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뒤에 오는 </a:t>
            </a:r>
            <a:r>
              <a:rPr lang="en-US" altLang="ko-KR" sz="16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Fully Connected Layer</a:t>
            </a:r>
            <a:r>
              <a:rPr lang="ko-KR" altLang="en-US" sz="16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600" b="0" kern="0" dirty="0" err="1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계산량</a:t>
            </a:r>
            <a:r>
              <a:rPr lang="ko-KR" altLang="en-US" sz="16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감소 효과</a:t>
            </a:r>
            <a:endParaRPr lang="en-US" altLang="ko-KR" sz="16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사이즈가 줄어드는 비율 만큼 대신 </a:t>
            </a:r>
            <a:r>
              <a:rPr lang="en-US" altLang="ko-KR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</a:t>
            </a:r>
            <a:r>
              <a:rPr lang="ko-KR" altLang="en-US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개수를</a:t>
            </a:r>
            <a:r>
              <a:rPr lang="en-US" altLang="ko-KR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늘려</a:t>
            </a:r>
            <a:r>
              <a:rPr lang="en-US" altLang="ko-KR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FC </a:t>
            </a:r>
            <a:r>
              <a:rPr lang="ko-KR" altLang="en-US" sz="1600" kern="0" dirty="0" err="1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연산량은</a:t>
            </a:r>
            <a:r>
              <a:rPr lang="ko-KR" altLang="en-US" sz="16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줄지만 </a:t>
            </a:r>
            <a:r>
              <a:rPr lang="ko-KR" altLang="en-US" sz="1600" u="sng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패턴 유실 최소화</a:t>
            </a:r>
            <a:endParaRPr lang="ko-KR" altLang="en-US" sz="1600" b="0" u="sng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4396581"/>
            <a:ext cx="9261709" cy="1066500"/>
          </a:xfrm>
          <a:prstGeom prst="rect">
            <a:avLst/>
          </a:prstGeom>
        </p:spPr>
      </p:pic>
      <p:sp>
        <p:nvSpPr>
          <p:cNvPr id="8" name="위로 굽은 화살표 7"/>
          <p:cNvSpPr/>
          <p:nvPr/>
        </p:nvSpPr>
        <p:spPr bwMode="auto">
          <a:xfrm rot="10800000" flipH="1">
            <a:off x="6598226" y="3242412"/>
            <a:ext cx="504056" cy="792088"/>
          </a:xfrm>
          <a:prstGeom prst="bentUp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 bwMode="auto">
          <a:xfrm>
            <a:off x="2576736" y="3079613"/>
            <a:ext cx="432047" cy="32559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1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881429" y="3124616"/>
            <a:ext cx="623299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</a:t>
            </a:r>
            <a:endParaRPr lang="ko-KR" altLang="en-US" sz="12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743072" y="2787174"/>
            <a:ext cx="544752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3508748" y="5479866"/>
            <a:ext cx="2814605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통과하며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일반화된 이미지들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200336" y="2927136"/>
            <a:ext cx="544752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4489359" y="2420888"/>
            <a:ext cx="730701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Feature</a:t>
            </a:r>
          </a:p>
          <a:p>
            <a:pPr latinLnBrk="0"/>
            <a:r>
              <a:rPr lang="en-US" altLang="ko-KR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Map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5941302" y="2615022"/>
            <a:ext cx="730701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Feature</a:t>
            </a:r>
          </a:p>
          <a:p>
            <a:pPr latinLnBrk="0"/>
            <a:r>
              <a:rPr lang="en-US" altLang="ko-KR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5490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Feature Map </a:t>
            </a:r>
            <a:r>
              <a:rPr lang="ko-KR" altLang="en-US" dirty="0" smtClean="0"/>
              <a:t>별로 서로 다른 패턴이 만들어 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340768"/>
            <a:ext cx="905128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280350" cy="372258"/>
          </a:xfrm>
        </p:spPr>
        <p:txBody>
          <a:bodyPr/>
          <a:lstStyle/>
          <a:p>
            <a:r>
              <a:rPr lang="en-US" altLang="ko-KR" dirty="0" smtClean="0"/>
              <a:t>Max</a:t>
            </a:r>
            <a:r>
              <a:rPr lang="ko-KR" altLang="en-US" dirty="0"/>
              <a:t> </a:t>
            </a:r>
            <a:r>
              <a:rPr lang="en-US" altLang="ko-KR" dirty="0" smtClean="0"/>
              <a:t>Pooling: FC</a:t>
            </a:r>
            <a:r>
              <a:rPr lang="ko-KR" altLang="en-US" dirty="0" smtClean="0"/>
              <a:t>에서의 </a:t>
            </a:r>
            <a:r>
              <a:rPr lang="ko-KR" altLang="en-US" dirty="0" err="1" smtClean="0"/>
              <a:t>연산량</a:t>
            </a:r>
            <a:r>
              <a:rPr lang="ko-KR" altLang="en-US" dirty="0" smtClean="0"/>
              <a:t> 감소를 위해 강한 값</a:t>
            </a:r>
            <a:r>
              <a:rPr lang="en-US" altLang="ko-KR" dirty="0" smtClean="0"/>
              <a:t>(Max)</a:t>
            </a:r>
            <a:r>
              <a:rPr lang="ko-KR" altLang="en-US" dirty="0" smtClean="0"/>
              <a:t>만 모음</a:t>
            </a:r>
            <a:endParaRPr lang="ko-KR" altLang="en-US" dirty="0"/>
          </a:p>
        </p:txBody>
      </p:sp>
      <p:pic>
        <p:nvPicPr>
          <p:cNvPr id="7170" name="Picture 2" descr="convolutional layer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9"/>
          <a:stretch/>
        </p:blipFill>
        <p:spPr bwMode="auto">
          <a:xfrm>
            <a:off x="1064568" y="1124744"/>
            <a:ext cx="2952328" cy="506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t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4" y="2420888"/>
            <a:ext cx="49339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2936776" y="1190409"/>
            <a:ext cx="2853077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subsampling(</a:t>
            </a:r>
            <a:r>
              <a:rPr lang="ko-KR" altLang="en-US" sz="14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크기를 줄임</a:t>
            </a:r>
            <a:r>
              <a:rPr lang="en-US" altLang="ko-KR" sz="14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4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85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ConvNet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(Classification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9218" name="Picture 2" descr="CIFAR-10 convolutional neural network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196752"/>
            <a:ext cx="9322699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ConvNet</a:t>
            </a:r>
            <a:r>
              <a:rPr lang="ko-KR" altLang="en-US" dirty="0" smtClean="0"/>
              <a:t>구성 </a:t>
            </a:r>
            <a:r>
              <a:rPr lang="en-US" altLang="ko-KR" dirty="0" smtClean="0"/>
              <a:t>(MNIST)</a:t>
            </a:r>
            <a:endParaRPr lang="ko-KR" altLang="en-US" dirty="0"/>
          </a:p>
        </p:txBody>
      </p:sp>
      <p:pic>
        <p:nvPicPr>
          <p:cNvPr id="11266" name="Picture 2" descr="convolutional lay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052736"/>
            <a:ext cx="9599834" cy="4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93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840190" cy="372258"/>
          </a:xfrm>
        </p:spPr>
        <p:txBody>
          <a:bodyPr/>
          <a:lstStyle/>
          <a:p>
            <a:r>
              <a:rPr lang="en-US" altLang="ko-KR" dirty="0" smtClean="0"/>
              <a:t>Lab 7.1, 7.2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4504351" y="4479625"/>
            <a:ext cx="2776132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정확도 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95.7  →  98.98%</a:t>
            </a:r>
            <a:endParaRPr lang="ko-KR" altLang="en-US" sz="20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136576" y="1118456"/>
            <a:ext cx="4755841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브라우저 창에서 소스를 직접 보며 설명하겠습니다</a:t>
            </a:r>
            <a:endParaRPr lang="ko-KR" altLang="en-US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648744" y="2042775"/>
            <a:ext cx="4076167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Lab7.1_Conv_And_Maxpool.ipynb</a:t>
            </a:r>
            <a:endParaRPr lang="ko-KR" altLang="en-US" sz="2000" b="1" kern="0" dirty="0" smtClean="0">
              <a:solidFill>
                <a:srgbClr val="2F8DC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657986" y="2723844"/>
            <a:ext cx="3798848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Lab7.2_CNN_Layer_Class.ipynb</a:t>
            </a:r>
            <a:endParaRPr lang="ko-KR" altLang="en-US" sz="2000" b="1" kern="0" dirty="0" smtClean="0">
              <a:solidFill>
                <a:srgbClr val="2F8DC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04" y="3645024"/>
            <a:ext cx="1986843" cy="24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6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MNIST Web Demo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48544" y="836712"/>
            <a:ext cx="88564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2"/>
              </a:rPr>
              <a:t>https://</a:t>
            </a:r>
            <a:r>
              <a:rPr lang="ko-KR" altLang="en-US" sz="2000" dirty="0" smtClean="0">
                <a:hlinkClick r:id="rId2"/>
              </a:rPr>
              <a:t>cs.stanford.edu/people/karpathy/convnetjs/demo/mnist.html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04" y="1332984"/>
            <a:ext cx="5327088" cy="48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856656" y="853513"/>
            <a:ext cx="2546903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자율주행차의 핵심 기술</a:t>
            </a:r>
            <a:endParaRPr lang="en-US" altLang="ko-KR" sz="20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30188" y="1256549"/>
            <a:ext cx="3902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3600" b="1" i="1" kern="0" dirty="0">
                <a:solidFill>
                  <a:srgbClr val="035AB9"/>
                </a:solidFill>
                <a:latin typeface="+mn-ea"/>
              </a:rPr>
              <a:t>Object Detection</a:t>
            </a:r>
            <a:endParaRPr lang="ko-KR" altLang="en-US" sz="3600" b="1" i="1" kern="0" dirty="0">
              <a:solidFill>
                <a:srgbClr val="035AB9"/>
              </a:solidFill>
              <a:latin typeface="+mn-ea"/>
            </a:endParaRPr>
          </a:p>
        </p:txBody>
      </p:sp>
      <p:pic>
        <p:nvPicPr>
          <p:cNvPr id="4098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132856"/>
            <a:ext cx="5112568" cy="383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3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568382" cy="372258"/>
          </a:xfrm>
        </p:spPr>
        <p:txBody>
          <a:bodyPr/>
          <a:lstStyle/>
          <a:p>
            <a:r>
              <a:rPr lang="en-US" altLang="ko-KR" dirty="0" smtClean="0"/>
              <a:t>Body Detection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96616" y="3068960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</a:t>
            </a:r>
            <a:r>
              <a:rPr lang="ko-KR" altLang="en-US" sz="2400" dirty="0" smtClean="0">
                <a:hlinkClick r:id="rId2"/>
              </a:rPr>
              <a:t>www.youtube.com/watch?v=PoyTTxClPto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92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Regions with CNN (R-CNN)</a:t>
            </a:r>
            <a:endParaRPr lang="ko-KR" altLang="en-US" dirty="0"/>
          </a:p>
        </p:txBody>
      </p:sp>
      <p:pic>
        <p:nvPicPr>
          <p:cNvPr id="12290" name="Picture 2" descr="r-cn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700808"/>
            <a:ext cx="9056496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75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Real-time Object Detection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15" y="1340768"/>
            <a:ext cx="9288463" cy="20817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2020575" y="4149080"/>
            <a:ext cx="5770542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2400" b="1" i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가장 많이 활용되는 알고리즘은 </a:t>
            </a:r>
            <a:r>
              <a:rPr lang="en-US" altLang="ko-KR" sz="2400" b="1" i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YOLO v2</a:t>
            </a:r>
            <a:endParaRPr lang="ko-KR" altLang="en-US" sz="2400" b="1" i="1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49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R-CNN </a:t>
            </a:r>
            <a:r>
              <a:rPr lang="ko-KR" altLang="en-US" dirty="0" smtClean="0"/>
              <a:t>계열 알고리즘의 성능 비교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340768"/>
            <a:ext cx="827994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 (You Only Look Once)</a:t>
            </a:r>
            <a:endParaRPr lang="ko-KR" altLang="en-US" dirty="0"/>
          </a:p>
        </p:txBody>
      </p:sp>
      <p:pic>
        <p:nvPicPr>
          <p:cNvPr id="13314" name="Picture 2" descr="yolo cn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9" y="1811827"/>
            <a:ext cx="9144446" cy="250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128544" y="4631530"/>
            <a:ext cx="4148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hlinkClick r:id="rId3"/>
              </a:rPr>
              <a:t>https://pjreddie.com/darknet/yolo</a:t>
            </a:r>
            <a:r>
              <a:rPr lang="ko-KR" altLang="en-US" b="1" dirty="0" smtClean="0">
                <a:hlinkClick r:id="rId3"/>
              </a:rPr>
              <a:t>/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805673" y="4659381"/>
            <a:ext cx="1330224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Yolo v2 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설명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endParaRPr lang="ko-KR" altLang="en-US" sz="16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73280" y="6453336"/>
            <a:ext cx="2376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http://arxiv.org/abs/1506.02640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128544" y="5052193"/>
            <a:ext cx="530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hlinkClick r:id="rId4"/>
              </a:rPr>
              <a:t>https://</a:t>
            </a:r>
            <a:r>
              <a:rPr lang="ko-KR" altLang="en-US" b="1" dirty="0" smtClean="0">
                <a:hlinkClick r:id="rId4"/>
              </a:rPr>
              <a:t>github.com/hizhangp/yolo_tensorflow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 bwMode="auto">
          <a:xfrm>
            <a:off x="2237543" y="5054734"/>
            <a:ext cx="891001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TF 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소스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endParaRPr lang="ko-KR" altLang="en-US" sz="16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2044" y="781032"/>
            <a:ext cx="876545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- CNN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을 한번만 적용하여 전체 이미지 영역의 각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</a:rPr>
              <a:t>경계박스에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 대한 확률을 예측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en-US" altLang="ko-KR" dirty="0" smtClean="0">
                <a:latin typeface="+mn-ea"/>
              </a:rPr>
              <a:t>threshold(</a:t>
            </a:r>
            <a:r>
              <a:rPr lang="ko-KR" altLang="en-US" dirty="0" err="1" smtClean="0">
                <a:latin typeface="+mn-ea"/>
              </a:rPr>
              <a:t>하한치</a:t>
            </a:r>
            <a:r>
              <a:rPr lang="en-US" altLang="ko-KR" dirty="0" smtClean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값을 지정하여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높은 점수의 </a:t>
            </a:r>
            <a:r>
              <a:rPr lang="ko-KR" altLang="en-US" dirty="0" smtClean="0">
                <a:latin typeface="+mn-ea"/>
              </a:rPr>
              <a:t>영역만 뽑아내어 </a:t>
            </a:r>
            <a:r>
              <a:rPr lang="en-US" altLang="ko-KR" dirty="0" smtClean="0">
                <a:latin typeface="+mn-ea"/>
              </a:rPr>
              <a:t>CNN </a:t>
            </a:r>
            <a:r>
              <a:rPr lang="ko-KR" altLang="en-US" dirty="0" smtClean="0">
                <a:latin typeface="+mn-ea"/>
              </a:rPr>
              <a:t>수행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6184" y="5501778"/>
            <a:ext cx="3577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hlinkClick r:id="rId5"/>
              </a:rPr>
              <a:t>https://pjreddie.com/darknet</a:t>
            </a:r>
            <a:r>
              <a:rPr lang="ko-KR" altLang="en-US" b="1" dirty="0" smtClean="0">
                <a:hlinkClick r:id="rId5"/>
              </a:rPr>
              <a:t>/</a:t>
            </a:r>
            <a:r>
              <a:rPr lang="ko-KR" altLang="en-US" b="1" dirty="0" smtClean="0"/>
              <a:t> 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1804842" y="5421525"/>
            <a:ext cx="1302972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 latinLnBrk="0"/>
            <a:r>
              <a:rPr lang="en-US" altLang="ko-KR" sz="1600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Darknet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pPr algn="r" latinLnBrk="0"/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Framework:</a:t>
            </a:r>
            <a:endParaRPr lang="ko-KR" altLang="en-US" sz="16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28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 v2 Demo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697416" y="6440480"/>
            <a:ext cx="10294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444444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007 </a:t>
            </a:r>
            <a:r>
              <a:rPr lang="ko-KR" altLang="en-US" sz="1100" dirty="0" err="1">
                <a:solidFill>
                  <a:srgbClr val="444444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스카이폴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1352600" y="3068960"/>
            <a:ext cx="7488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</a:t>
            </a:r>
            <a:r>
              <a:rPr lang="ko-KR" altLang="en-US" sz="2400" dirty="0" smtClean="0">
                <a:hlinkClick r:id="rId2"/>
              </a:rPr>
              <a:t>www.youtube.com/watch?v=VOC3huqHrss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352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200230" cy="372258"/>
          </a:xfrm>
        </p:spPr>
        <p:txBody>
          <a:bodyPr/>
          <a:lstStyle/>
          <a:p>
            <a:r>
              <a:rPr lang="en-US" altLang="ko-KR" dirty="0" smtClean="0"/>
              <a:t>Mask R-CNN &amp; </a:t>
            </a:r>
            <a:r>
              <a:rPr lang="ko-KR" altLang="en-US" dirty="0" smtClean="0"/>
              <a:t>자세 추정</a:t>
            </a:r>
            <a:r>
              <a:rPr lang="en-US" altLang="ko-KR" dirty="0" smtClean="0"/>
              <a:t>: Instance Segmentation</a:t>
            </a:r>
            <a:r>
              <a:rPr lang="ko-KR" altLang="en-US" dirty="0" smtClean="0"/>
              <a:t>까지 가능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916832"/>
            <a:ext cx="8970495" cy="2618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4" y="5805264"/>
            <a:ext cx="4464496" cy="42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7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Pose: </a:t>
            </a:r>
            <a:r>
              <a:rPr lang="en-US" altLang="ko-KR" dirty="0" err="1" smtClean="0"/>
              <a:t>Caffe</a:t>
            </a:r>
            <a:r>
              <a:rPr lang="en-US" altLang="ko-KR" dirty="0" smtClean="0"/>
              <a:t> + </a:t>
            </a:r>
            <a:r>
              <a:rPr lang="en-US" altLang="ko-KR" dirty="0" err="1" smtClean="0"/>
              <a:t>OpenCV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52600" y="5229200"/>
            <a:ext cx="7746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2"/>
              </a:rPr>
              <a:t>https://</a:t>
            </a:r>
            <a:r>
              <a:rPr lang="ko-KR" altLang="en-US" sz="2000" dirty="0" smtClean="0">
                <a:hlinkClick r:id="rId2"/>
              </a:rPr>
              <a:t>github.com/CMU-Perceptual-Computing-Lab/openpose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pic>
        <p:nvPicPr>
          <p:cNvPr id="1026" name="Picture 2" descr="https://github.com/CMU-Perceptual-Computing-Lab/openpose/raw/master/doc/media/pose_face_hand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" y="1772817"/>
            <a:ext cx="4873357" cy="274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CMU-Perceptual-Computing-Lab/openpose/raw/master/doc/media/danc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282" y="1772816"/>
            <a:ext cx="4902622" cy="275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14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] CNN Tip &amp; Tricks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75494" y="1052736"/>
            <a:ext cx="6912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hlinkClick r:id="rId2"/>
              </a:rPr>
              <a:t>http://</a:t>
            </a:r>
            <a:r>
              <a:rPr lang="ko-KR" altLang="en-US" sz="2000" b="1" dirty="0" smtClean="0">
                <a:hlinkClick r:id="rId2"/>
              </a:rPr>
              <a:t>lamda.nju.edu.cn/weixs/project/CNNTricks/CNNTricks.html</a:t>
            </a:r>
            <a:r>
              <a:rPr lang="ko-KR" altLang="en-US" sz="2000" b="1" dirty="0" smtClean="0"/>
              <a:t> 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59" y="2060848"/>
            <a:ext cx="7096639" cy="37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04528" y="2852936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+mn-ea"/>
              </a:rPr>
              <a:t>Q&amp;A</a:t>
            </a:r>
            <a:endParaRPr lang="ko-KR" altLang="en-US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75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ImageNet Challenge (since 2009)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8" y="764704"/>
            <a:ext cx="7744370" cy="53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5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848302" cy="372258"/>
          </a:xfrm>
        </p:spPr>
        <p:txBody>
          <a:bodyPr/>
          <a:lstStyle/>
          <a:p>
            <a:r>
              <a:rPr lang="en-US" altLang="ko-KR" dirty="0" smtClean="0"/>
              <a:t>Image</a:t>
            </a:r>
            <a:r>
              <a:rPr lang="ko-KR" altLang="en-US" dirty="0"/>
              <a:t> </a:t>
            </a:r>
            <a:r>
              <a:rPr lang="en-US" altLang="ko-KR" dirty="0" smtClean="0"/>
              <a:t>Net Challenge </a:t>
            </a:r>
            <a:r>
              <a:rPr lang="ko-KR" altLang="en-US" dirty="0" smtClean="0"/>
              <a:t>종목</a:t>
            </a:r>
            <a:r>
              <a:rPr lang="en-US" altLang="ko-KR" sz="1800" dirty="0" smtClean="0"/>
              <a:t>: 120</a:t>
            </a:r>
            <a:r>
              <a:rPr lang="ko-KR" altLang="en-US" sz="1800" dirty="0" smtClean="0"/>
              <a:t>만장 이미지 대상</a:t>
            </a:r>
            <a:r>
              <a:rPr lang="en-US" altLang="ko-KR" sz="1800" dirty="0" smtClean="0"/>
              <a:t>(Supervised Learning)</a:t>
            </a:r>
            <a:endParaRPr lang="ko-KR" altLang="en-US" sz="1800" dirty="0"/>
          </a:p>
        </p:txBody>
      </p:sp>
      <p:pic>
        <p:nvPicPr>
          <p:cNvPr id="1026" name="Picture 2" descr="https://leonardoaraujosantos.gitbooks.io/artificial-inteligence/content/more_images/LocalizationDet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36" y="1628800"/>
            <a:ext cx="9387706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80436" y="1183976"/>
            <a:ext cx="6894087" cy="3613176"/>
            <a:chOff x="280436" y="1183976"/>
            <a:chExt cx="6894087" cy="3613176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1265190" y="1183976"/>
              <a:ext cx="1601131" cy="37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i="1" kern="0" dirty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</a:t>
              </a:r>
              <a:r>
                <a:rPr lang="en-US" altLang="ko-KR" i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000 </a:t>
              </a:r>
              <a:r>
                <a:rPr lang="ko-KR" altLang="en-US" i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카테고리</a:t>
              </a: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5214713" y="1183976"/>
              <a:ext cx="1466479" cy="37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i="1" kern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200 </a:t>
              </a:r>
              <a:r>
                <a:rPr lang="ko-KR" altLang="en-US" i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카테고리</a:t>
              </a:r>
            </a:p>
          </p:txBody>
        </p:sp>
        <p:sp>
          <p:nvSpPr>
            <p:cNvPr id="5" name="모서리가 둥근 직사각형 4"/>
            <p:cNvSpPr/>
            <p:nvPr/>
          </p:nvSpPr>
          <p:spPr bwMode="auto">
            <a:xfrm>
              <a:off x="280436" y="1628799"/>
              <a:ext cx="4456540" cy="3168353"/>
            </a:xfrm>
            <a:prstGeom prst="roundRect">
              <a:avLst>
                <a:gd name="adj" fmla="val 5136"/>
              </a:avLst>
            </a:prstGeom>
            <a:noFill/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 bwMode="auto">
            <a:xfrm>
              <a:off x="4772144" y="1628799"/>
              <a:ext cx="2402379" cy="3168353"/>
            </a:xfrm>
            <a:prstGeom prst="roundRect">
              <a:avLst>
                <a:gd name="adj" fmla="val 5136"/>
              </a:avLst>
            </a:prstGeom>
            <a:noFill/>
            <a:ln w="952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78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et classification top 2016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80728"/>
            <a:ext cx="9204326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5472038" cy="372258"/>
          </a:xfrm>
        </p:spPr>
        <p:txBody>
          <a:bodyPr/>
          <a:lstStyle/>
          <a:p>
            <a:r>
              <a:rPr lang="en-US" altLang="ko-KR" dirty="0" smtClean="0"/>
              <a:t>Classification Challenge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2351188" y="5085184"/>
            <a:ext cx="5190925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2017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부터 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Classification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부문</a:t>
            </a:r>
            <a:r>
              <a:rPr lang="ko-KR" altLang="en-US" sz="2000" b="1" kern="0" dirty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없어짐</a:t>
            </a:r>
            <a:endParaRPr lang="en-US" altLang="ko-KR" sz="20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latinLnBrk="0"/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이상 의미 없어서 그런 듯</a:t>
            </a:r>
          </a:p>
        </p:txBody>
      </p:sp>
    </p:spTree>
    <p:extLst>
      <p:ext uri="{BB962C8B-B14F-4D97-AF65-F5344CB8AC3E}">
        <p14:creationId xmlns:p14="http://schemas.microsoft.com/office/powerpoint/2010/main" val="359757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Classification Sample</a:t>
            </a:r>
            <a:endParaRPr lang="ko-KR" altLang="en-US" dirty="0"/>
          </a:p>
        </p:txBody>
      </p:sp>
      <p:pic>
        <p:nvPicPr>
          <p:cNvPr id="4" name="Picture 2" descr="imagenet classification top 2016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692696"/>
            <a:ext cx="6768752" cy="56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9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en-US" altLang="ko-KR" dirty="0" smtClean="0"/>
              <a:t> – 2012 </a:t>
            </a:r>
            <a:r>
              <a:rPr lang="ko-KR" altLang="en-US" dirty="0" smtClean="0"/>
              <a:t>우승</a:t>
            </a:r>
            <a:endParaRPr lang="ko-KR" altLang="en-US" dirty="0"/>
          </a:p>
        </p:txBody>
      </p:sp>
      <p:pic>
        <p:nvPicPr>
          <p:cNvPr id="4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902741" y="771036"/>
            <a:ext cx="7966072" cy="445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037187" y="5300023"/>
            <a:ext cx="7732237" cy="649257"/>
            <a:chOff x="1136576" y="5229200"/>
            <a:chExt cx="7732237" cy="649257"/>
          </a:xfrm>
        </p:grpSpPr>
        <p:sp>
          <p:nvSpPr>
            <p:cNvPr id="2" name="TextBox 1"/>
            <p:cNvSpPr txBox="1"/>
            <p:nvPr/>
          </p:nvSpPr>
          <p:spPr bwMode="auto">
            <a:xfrm>
              <a:off x="1136576" y="5229200"/>
              <a:ext cx="6490290" cy="64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3600" b="1" kern="0" dirty="0" smtClean="0">
                  <a:solidFill>
                    <a:srgbClr val="C0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C</a:t>
              </a:r>
              <a:r>
                <a:rPr lang="en-US" altLang="ko-KR" sz="3600" b="0" kern="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onvolutional </a:t>
              </a:r>
              <a:r>
                <a:rPr lang="en-US" altLang="ko-KR" sz="3600" b="1" kern="0" dirty="0" smtClean="0">
                  <a:solidFill>
                    <a:srgbClr val="C0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N</a:t>
              </a:r>
              <a:r>
                <a:rPr lang="en-US" altLang="ko-KR" sz="3600" b="0" kern="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eural </a:t>
              </a:r>
              <a:r>
                <a:rPr lang="en-US" altLang="ko-KR" sz="3600" b="1" kern="0" dirty="0" smtClean="0">
                  <a:solidFill>
                    <a:srgbClr val="C00000"/>
                  </a:solidFill>
                  <a:latin typeface="Rix고딕 B" panose="02020603020101020101" pitchFamily="18" charset="-127"/>
                  <a:ea typeface="Rix고딕 B" panose="02020603020101020101" pitchFamily="18" charset="-127"/>
                </a:rPr>
                <a:t>N</a:t>
              </a:r>
              <a:r>
                <a:rPr lang="en-US" altLang="ko-KR" sz="3600" b="0" kern="0" dirty="0" smtClean="0">
                  <a:latin typeface="Rix고딕 B" panose="02020603020101020101" pitchFamily="18" charset="-127"/>
                  <a:ea typeface="Rix고딕 B" panose="02020603020101020101" pitchFamily="18" charset="-127"/>
                </a:rPr>
                <a:t>etwork</a:t>
              </a:r>
              <a:endParaRPr lang="ko-KR" altLang="en-US" sz="3600" b="0" kern="0" dirty="0" smtClean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7538589" y="5511346"/>
              <a:ext cx="1330224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1400" b="1" kern="0" dirty="0" err="1" smtClean="0">
                  <a:solidFill>
                    <a:srgbClr val="035AB9"/>
                  </a:solidFill>
                  <a:latin typeface="+mn-ea"/>
                </a:rPr>
                <a:t>합성곱</a:t>
              </a:r>
              <a:r>
                <a:rPr lang="ko-KR" altLang="en-US" sz="1400" b="1" kern="0" dirty="0" smtClean="0">
                  <a:solidFill>
                    <a:srgbClr val="035AB9"/>
                  </a:solidFill>
                  <a:latin typeface="+mn-ea"/>
                </a:rPr>
                <a:t> 신경망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27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Classification </a:t>
            </a:r>
            <a:r>
              <a:rPr lang="ko-KR" altLang="en-US" dirty="0" smtClean="0"/>
              <a:t>역대 우승자들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CNN</a:t>
            </a:r>
            <a:r>
              <a:rPr lang="ko-KR" altLang="en-US" sz="1800" dirty="0" smtClean="0"/>
              <a:t>이 대세</a:t>
            </a:r>
            <a:r>
              <a:rPr lang="en-US" altLang="ko-KR" sz="1800" dirty="0" smtClean="0"/>
              <a:t>!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473"/>
          <a:stretch/>
        </p:blipFill>
        <p:spPr>
          <a:xfrm>
            <a:off x="848544" y="908720"/>
            <a:ext cx="8208912" cy="50575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2903562" y="1737647"/>
            <a:ext cx="998402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en-US" altLang="ko-KR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AlexNet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771093" y="1714200"/>
            <a:ext cx="1113818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Inception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38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-A3">
  <a:themeElements>
    <a:clrScheme name="사용자 지정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마스터-A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algn="ctr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none" lIns="94323" tIns="47169" rIns="94323" bIns="47169" numCol="1" anchor="ctr" anchorCtr="0" compatLnSpc="1">
        <a:prstTxWarp prst="textNoShape">
          <a:avLst/>
        </a:prstTxWarp>
        <a:spAutoFit/>
      </a:bodyPr>
      <a:lstStyle>
        <a:defPPr latinLnBrk="0">
          <a:defRPr sz="1400" b="0" kern="0" dirty="0" smtClean="0">
            <a:latin typeface="나눔바른고딕 Light" panose="020B0603020101020101" pitchFamily="50" charset="-127"/>
            <a:ea typeface="나눔바른고딕 Light" panose="020B0603020101020101" pitchFamily="50" charset="-127"/>
          </a:defRPr>
        </a:defPPr>
      </a:lstStyle>
    </a:txDef>
  </a:objectDefaults>
  <a:extraClrSchemeLst>
    <a:extraClrScheme>
      <a:clrScheme name="마스터-A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마스터-A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3528A060936AE43887E058DE663D7EC" ma:contentTypeVersion="0" ma:contentTypeDescription="새 문서를 만듭니다." ma:contentTypeScope="" ma:versionID="cc60be2c3fff4fb62de28a0133fa1c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E3B485-6806-4070-B91F-4E0C246DC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FB3E6D-D802-4CCE-8EA3-0759F2BD2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8806714-A181-4FCC-8624-BF3ED16F8B3A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10733</TotalTime>
  <Words>618</Words>
  <Application>Microsoft Office PowerPoint</Application>
  <PresentationFormat>A4 용지(210x297mm)</PresentationFormat>
  <Paragraphs>140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굴림</vt:lpstr>
      <vt:lpstr>맑은 고딕</vt:lpstr>
      <vt:lpstr>맑은 고딕</vt:lpstr>
      <vt:lpstr>나눔고딕 Bold</vt:lpstr>
      <vt:lpstr>Wingdings</vt:lpstr>
      <vt:lpstr>나눔고딕</vt:lpstr>
      <vt:lpstr>나눔바른고딕</vt:lpstr>
      <vt:lpstr>나눔바른고딕 Light</vt:lpstr>
      <vt:lpstr>Rix고딕 B</vt:lpstr>
      <vt:lpstr>마스터-A3</vt:lpstr>
      <vt:lpstr>딥 러닝(Deep Learning)</vt:lpstr>
      <vt:lpstr>교육 순서</vt:lpstr>
      <vt:lpstr>Body Detection</vt:lpstr>
      <vt:lpstr>ImageNet Challenge (since 2009)</vt:lpstr>
      <vt:lpstr>Image Net Challenge 종목: 120만장 이미지 대상(Supervised Learning)</vt:lpstr>
      <vt:lpstr>Classification Challenge</vt:lpstr>
      <vt:lpstr>Image Classification Sample</vt:lpstr>
      <vt:lpstr>AlexNet – 2012 우승</vt:lpstr>
      <vt:lpstr>Classification 역대 우승자들: CNN이 대세!</vt:lpstr>
      <vt:lpstr>유명 CNN 알고리즘</vt:lpstr>
      <vt:lpstr>CNN 알고리즘을 자세히 알고 싶으면?</vt:lpstr>
      <vt:lpstr>원조 CNN은 LeNet5 (1998)</vt:lpstr>
      <vt:lpstr>원조 CNN은 LeNet5 (1998) – Feature Map 이미지</vt:lpstr>
      <vt:lpstr>머신이 보는 이미지</vt:lpstr>
      <vt:lpstr>현실에서 만나는 이미지 데이터</vt:lpstr>
      <vt:lpstr>이미지 학습에는 Convolutional Layer가 효과적</vt:lpstr>
      <vt:lpstr>Convolutional Layer의 구조</vt:lpstr>
      <vt:lpstr>필터의 원리</vt:lpstr>
      <vt:lpstr>Convolutional Layer의 구조</vt:lpstr>
      <vt:lpstr>Filter(Kernel)를 통한 Feature Map 생성 원리</vt:lpstr>
      <vt:lpstr>Stride와 Padding</vt:lpstr>
      <vt:lpstr>Convolutional Layer의 역할</vt:lpstr>
      <vt:lpstr>Feature Map 별로 서로 다른 패턴이 만들어 짐</vt:lpstr>
      <vt:lpstr>Max Pooling: FC에서의 연산량 감소를 위해 강한 값(Max)만 모음</vt:lpstr>
      <vt:lpstr>ConvNet구성 (Classification 예)</vt:lpstr>
      <vt:lpstr>ConvNet구성 (MNIST)</vt:lpstr>
      <vt:lpstr>Lab 7.1, 7.2</vt:lpstr>
      <vt:lpstr>CNN MNIST Web Demo</vt:lpstr>
      <vt:lpstr>PowerPoint 프레젠테이션</vt:lpstr>
      <vt:lpstr>Regions with CNN (R-CNN)</vt:lpstr>
      <vt:lpstr>Real-time Object Detection 알고리즘</vt:lpstr>
      <vt:lpstr>R-CNN 계열 알고리즘의 성능 비교</vt:lpstr>
      <vt:lpstr>YOLO (You Only Look Once)</vt:lpstr>
      <vt:lpstr>YOLO v2 Demo</vt:lpstr>
      <vt:lpstr>Mask R-CNN &amp; 자세 추정: Instance Segmentation까지 가능</vt:lpstr>
      <vt:lpstr>Open Pose: Caffe + OpenCV</vt:lpstr>
      <vt:lpstr>[참고] CNN Tip &amp; Tricks</vt:lpstr>
      <vt:lpstr>PowerPoint 프레젠테이션</vt:lpstr>
    </vt:vector>
  </TitlesOfParts>
  <Company>Kolon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박보름</dc:creator>
  <cp:lastModifiedBy> </cp:lastModifiedBy>
  <cp:revision>1104</cp:revision>
  <dcterms:created xsi:type="dcterms:W3CDTF">2010-08-31T00:42:20Z</dcterms:created>
  <dcterms:modified xsi:type="dcterms:W3CDTF">2019-03-06T11:59:45Z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0x01010003528A060936AE43887E058DE663D7EC</vt:lpwstr>
  </property>
  <property fmtid="{D5CDD505-2E9C-101B-9397-08002B2CF9AE}" pid="3" name="Order">
    <vt:r8>31800</vt:r8>
  </property>
  <property fmtid="{D5CDD505-2E9C-101B-9397-08002B2CF9AE}" pid="4" name="TemplateUrl">
    <vt:lpwstr/>
  </property>
  <property fmtid="{D5CDD505-2E9C-101B-9397-08002B2CF9AE}" pid="5" name="xd_Signature">
    <vt:bool>false</vt:bool>
  </property>
  <property fmtid="{D5CDD505-2E9C-101B-9397-08002B2CF9AE}" pid="6" name="xd_ProgID">
    <vt:lpwstr/>
  </property>
</Properties>
</file>